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 id="268" r:id="rId1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A52D7-1E3E-4673-9F0D-758217B11657}" v="227" dt="2023-03-29T14:58:38.567"/>
    <p1510:client id="{C3E9E511-A9EC-4555-8B2B-1209B1148DCC}" v="71" dt="2023-03-29T15:26:13.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tableStyles" Target="tableStyles.xml" Id="rId18"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theme" Target="theme/theme1.xml" Id="rId17" /><Relationship Type="http://schemas.openxmlformats.org/officeDocument/2006/relationships/slide" Target="slides/slide1.xml" Id="rId2" /><Relationship Type="http://schemas.openxmlformats.org/officeDocument/2006/relationships/viewProps" Target="viewProps.xml" Id="rId16" /><Relationship Type="http://schemas.microsoft.com/office/2015/10/relationships/revisionInfo" Target="revisionInfo.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presProps" Target="presProps.xml" Id="rId15" /><Relationship Type="http://schemas.openxmlformats.org/officeDocument/2006/relationships/slide" Target="slides/slide9.xml" Id="rId10"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p>
        </p:txBody>
      </p:sp>
      <p:sp>
        <p:nvSpPr>
          <p:cNvPr id="4" name="Місце для дати 3"/>
          <p:cNvSpPr>
            <a:spLocks noGrp="1"/>
          </p:cNvSpPr>
          <p:nvPr>
            <p:ph type="dt" sz="half" idx="10"/>
          </p:nvPr>
        </p:nvSpPr>
        <p:spPr/>
        <p:txBody>
          <a:bodyPr/>
          <a:lstStyle/>
          <a:p>
            <a:fld id="{1A2F0B57-8E6A-4005-9EDD-D258F6CC94AB}" type="datetimeFigureOut">
              <a:rPr lang="uk-UA" smtClean="0"/>
              <a:t>29.03.2023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1A2F0B57-8E6A-4005-9EDD-D258F6CC94AB}" type="datetimeFigureOut">
              <a:rPr lang="uk-UA" smtClean="0"/>
              <a:t>29.03.2023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340887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1A2F0B57-8E6A-4005-9EDD-D258F6CC94AB}" type="datetimeFigureOut">
              <a:rPr lang="uk-UA" smtClean="0"/>
              <a:t>29.03.2023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111625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1A2F0B57-8E6A-4005-9EDD-D258F6CC94AB}" type="datetimeFigureOut">
              <a:rPr lang="uk-UA" smtClean="0"/>
              <a:t>29.03.2023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399703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p>
            <a:fld id="{1A2F0B57-8E6A-4005-9EDD-D258F6CC94AB}" type="datetimeFigureOut">
              <a:rPr lang="uk-UA" smtClean="0"/>
              <a:t>29.03.2023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400179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1A2F0B57-8E6A-4005-9EDD-D258F6CC94AB}" type="datetimeFigureOut">
              <a:rPr lang="uk-UA" smtClean="0"/>
              <a:t>29.03.2023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98308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1A2F0B57-8E6A-4005-9EDD-D258F6CC94AB}" type="datetimeFigureOut">
              <a:rPr lang="uk-UA" smtClean="0"/>
              <a:t>29.03.2023</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375588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1A2F0B57-8E6A-4005-9EDD-D258F6CC94AB}" type="datetimeFigureOut">
              <a:rPr lang="uk-UA" smtClean="0"/>
              <a:t>29.03.2023</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339177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1A2F0B57-8E6A-4005-9EDD-D258F6CC94AB}" type="datetimeFigureOut">
              <a:rPr lang="uk-UA" smtClean="0"/>
              <a:t>29.03.2023</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298360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Місце для дати 4"/>
          <p:cNvSpPr>
            <a:spLocks noGrp="1"/>
          </p:cNvSpPr>
          <p:nvPr>
            <p:ph type="dt" sz="half" idx="10"/>
          </p:nvPr>
        </p:nvSpPr>
        <p:spPr/>
        <p:txBody>
          <a:bodyPr/>
          <a:lstStyle/>
          <a:p>
            <a:fld id="{1A2F0B57-8E6A-4005-9EDD-D258F6CC94AB}" type="datetimeFigureOut">
              <a:rPr lang="uk-UA" smtClean="0"/>
              <a:t>29.03.2023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205052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Місце для дати 4"/>
          <p:cNvSpPr>
            <a:spLocks noGrp="1"/>
          </p:cNvSpPr>
          <p:nvPr>
            <p:ph type="dt" sz="half" idx="10"/>
          </p:nvPr>
        </p:nvSpPr>
        <p:spPr/>
        <p:txBody>
          <a:bodyPr/>
          <a:lstStyle/>
          <a:p>
            <a:fld id="{1A2F0B57-8E6A-4005-9EDD-D258F6CC94AB}" type="datetimeFigureOut">
              <a:rPr lang="uk-UA" smtClean="0"/>
              <a:t>29.03.2023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6CB18C70-803E-428A-BAB3-289BE172EF8D}" type="slidenum">
              <a:rPr lang="uk-UA" smtClean="0"/>
              <a:t>‹№›</a:t>
            </a:fld>
            <a:endParaRPr lang="uk-UA"/>
          </a:p>
        </p:txBody>
      </p:sp>
    </p:spTree>
    <p:extLst>
      <p:ext uri="{BB962C8B-B14F-4D97-AF65-F5344CB8AC3E}">
        <p14:creationId xmlns:p14="http://schemas.microsoft.com/office/powerpoint/2010/main" val="257730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F0B57-8E6A-4005-9EDD-D258F6CC94AB}" type="datetimeFigureOut">
              <a:rPr lang="uk-UA" smtClean="0"/>
              <a:t>29.03.2023</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18C70-803E-428A-BAB3-289BE172EF8D}" type="slidenum">
              <a:rPr lang="uk-UA" smtClean="0"/>
              <a:t>‹№›</a:t>
            </a:fld>
            <a:endParaRPr lang="uk-UA"/>
          </a:p>
        </p:txBody>
      </p:sp>
    </p:spTree>
    <p:extLst>
      <p:ext uri="{BB962C8B-B14F-4D97-AF65-F5344CB8AC3E}">
        <p14:creationId xmlns:p14="http://schemas.microsoft.com/office/powerpoint/2010/main" val="2088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k.wikipedia.org/wiki/%D0%91%D1%80%D0%BE%D0%B2%D0%B0%D1%80%D1%81%D1%82%D0%B2%D0%BE" TargetMode="External"/><Relationship Id="rId2" Type="http://schemas.openxmlformats.org/officeDocument/2006/relationships/hyperlink" Target="https://uk.wikipedia.org/wiki/%D0%A5%D0%B0%D1%80%D1%87%D0%BE%D0%B2%D0%B0_%D0%BF%D1%80%D0%BE%D0%BC%D0%B8%D1%81%D0%BB%D0%BE%D0%B2%D1%96%D1%81%D1%82%D1%8C"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a:extLst>
              <a:ext uri="{FF2B5EF4-FFF2-40B4-BE49-F238E27FC236}">
                <a16:creationId xmlns:a16="http://schemas.microsoft.com/office/drawing/2014/main" id="{EDD686F7-2E83-5663-BE25-283834D2098C}"/>
              </a:ext>
            </a:extLst>
          </p:cNvPr>
          <p:cNvPicPr>
            <a:picLocks noChangeAspect="1"/>
          </p:cNvPicPr>
          <p:nvPr/>
        </p:nvPicPr>
        <p:blipFill rotWithShape="1">
          <a:blip r:embed="rId2">
            <a:alphaModFix amt="50000"/>
          </a:blip>
          <a:srcRect t="4626" r="-2" b="7834"/>
          <a:stretch/>
        </p:blipFill>
        <p:spPr>
          <a:xfrm>
            <a:off x="20" y="1"/>
            <a:ext cx="12191980" cy="6857999"/>
          </a:xfrm>
          <a:prstGeom prst="rect">
            <a:avLst/>
          </a:prstGeom>
        </p:spPr>
      </p:pic>
      <p:sp>
        <p:nvSpPr>
          <p:cNvPr id="2" name="Заголовок 1"/>
          <p:cNvSpPr>
            <a:spLocks noGrp="1"/>
          </p:cNvSpPr>
          <p:nvPr>
            <p:ph type="ctrTitle"/>
          </p:nvPr>
        </p:nvSpPr>
        <p:spPr>
          <a:xfrm>
            <a:off x="1524000" y="1122362"/>
            <a:ext cx="9144000" cy="2900518"/>
          </a:xfrm>
        </p:spPr>
        <p:txBody>
          <a:bodyPr>
            <a:normAutofit/>
          </a:bodyPr>
          <a:lstStyle/>
          <a:p>
            <a:r>
              <a:rPr lang="uk-UA" b="1">
                <a:solidFill>
                  <a:srgbClr val="FFFFFF"/>
                </a:solidFill>
              </a:rPr>
              <a:t>АНТИКРИЗОВІ СТРАТЕГІЧНІ ЗАХОДИ ПІДПРИЄМСТВА</a:t>
            </a:r>
            <a:endParaRPr lang="uk-UA">
              <a:solidFill>
                <a:srgbClr val="FFFFFF"/>
              </a:solidFill>
            </a:endParaRPr>
          </a:p>
          <a:p>
            <a:endParaRPr lang="uk-UA">
              <a:solidFill>
                <a:srgbClr val="FFFFFF"/>
              </a:solidFill>
              <a:cs typeface="Calibri Light"/>
            </a:endParaRPr>
          </a:p>
        </p:txBody>
      </p:sp>
    </p:spTree>
    <p:extLst>
      <p:ext uri="{BB962C8B-B14F-4D97-AF65-F5344CB8AC3E}">
        <p14:creationId xmlns:p14="http://schemas.microsoft.com/office/powerpoint/2010/main" val="39300242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Місце для вмісту 2">
            <a:extLst>
              <a:ext uri="{FF2B5EF4-FFF2-40B4-BE49-F238E27FC236}">
                <a16:creationId xmlns:a16="http://schemas.microsoft.com/office/drawing/2014/main" id="{D171B44C-BB60-0437-AF33-A5ACC770F805}"/>
              </a:ext>
            </a:extLst>
          </p:cNvPr>
          <p:cNvSpPr>
            <a:spLocks noGrp="1"/>
          </p:cNvSpPr>
          <p:nvPr>
            <p:ph idx="1"/>
          </p:nvPr>
        </p:nvSpPr>
        <p:spPr>
          <a:xfrm>
            <a:off x="838200" y="1825625"/>
            <a:ext cx="5393361" cy="4351338"/>
          </a:xfrm>
        </p:spPr>
        <p:txBody>
          <a:bodyPr vert="horz" lIns="91440" tIns="45720" rIns="91440" bIns="45720" rtlCol="0" anchor="t">
            <a:normAutofit/>
          </a:bodyPr>
          <a:lstStyle/>
          <a:p>
            <a:pPr marL="0" indent="0" algn="just">
              <a:buNone/>
            </a:pPr>
            <a:r>
              <a:rPr lang="uk-UA" dirty="0">
                <a:ea typeface="+mn-lt"/>
                <a:cs typeface="+mn-lt"/>
              </a:rPr>
              <a:t>Задля подолання кризових негативних наслідків, такі як перебої з електрикою, підприємству було рекомендовано закупити генератори різної потужності задля налагодження системи виробництва та збуту продукції.</a:t>
            </a:r>
            <a:endParaRPr lang="uk-UA" dirty="0">
              <a:cs typeface="Calibri" panose="020F0502020204030204"/>
            </a:endParaRPr>
          </a:p>
        </p:txBody>
      </p:sp>
      <p:pic>
        <p:nvPicPr>
          <p:cNvPr id="4" name="Рисунок 4">
            <a:extLst>
              <a:ext uri="{FF2B5EF4-FFF2-40B4-BE49-F238E27FC236}">
                <a16:creationId xmlns:a16="http://schemas.microsoft.com/office/drawing/2014/main" id="{0BF2E669-6FD9-8031-74F1-EFF2C1E4C6ED}"/>
              </a:ext>
            </a:extLst>
          </p:cNvPr>
          <p:cNvPicPr>
            <a:picLocks noChangeAspect="1"/>
          </p:cNvPicPr>
          <p:nvPr/>
        </p:nvPicPr>
        <p:blipFill rotWithShape="1">
          <a:blip r:embed="rId2"/>
          <a:srcRect l="26838" r="23911" b="-2"/>
          <a:stretch/>
        </p:blipFill>
        <p:spPr>
          <a:xfrm>
            <a:off x="6887995" y="1272847"/>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251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Місце для вмісту 2">
            <a:extLst>
              <a:ext uri="{FF2B5EF4-FFF2-40B4-BE49-F238E27FC236}">
                <a16:creationId xmlns:a16="http://schemas.microsoft.com/office/drawing/2014/main" id="{32C87457-B6E8-DF97-CE10-170E72A6E424}"/>
              </a:ext>
            </a:extLst>
          </p:cNvPr>
          <p:cNvSpPr>
            <a:spLocks noGrp="1"/>
          </p:cNvSpPr>
          <p:nvPr>
            <p:ph idx="1"/>
          </p:nvPr>
        </p:nvSpPr>
        <p:spPr>
          <a:xfrm>
            <a:off x="6096000" y="1905265"/>
            <a:ext cx="5257799" cy="4889350"/>
          </a:xfrm>
        </p:spPr>
        <p:txBody>
          <a:bodyPr vert="horz" lIns="91440" tIns="45720" rIns="91440" bIns="45720" rtlCol="0" anchor="t">
            <a:normAutofit/>
          </a:bodyPr>
          <a:lstStyle/>
          <a:p>
            <a:pPr marL="0" indent="0" algn="just">
              <a:buNone/>
            </a:pPr>
            <a:r>
              <a:rPr lang="uk-UA" dirty="0">
                <a:ea typeface="+mn-lt"/>
                <a:cs typeface="+mn-lt"/>
              </a:rPr>
              <a:t>Багато європейських організацій, фондів активно допомагають українському бізнесу задля стабілізації української економіки, пропонується використовувати такі можливості отримати грантові кошти.</a:t>
            </a:r>
            <a:endParaRPr lang="uk-UA">
              <a:cs typeface="Calibri" panose="020F0502020204030204"/>
            </a:endParaRPr>
          </a:p>
          <a:p>
            <a:pPr marL="0" indent="0">
              <a:buNone/>
            </a:pPr>
            <a:endParaRPr lang="uk-UA" dirty="0">
              <a:cs typeface="Calibri" panose="020F0502020204030204"/>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4236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 name="Місце для вмісту 2">
            <a:extLst>
              <a:ext uri="{FF2B5EF4-FFF2-40B4-BE49-F238E27FC236}">
                <a16:creationId xmlns:a16="http://schemas.microsoft.com/office/drawing/2014/main" id="{E5D5E6C4-3850-51FB-C771-A41C558909F4}"/>
              </a:ext>
            </a:extLst>
          </p:cNvPr>
          <p:cNvSpPr>
            <a:spLocks noGrp="1"/>
          </p:cNvSpPr>
          <p:nvPr>
            <p:ph idx="1"/>
          </p:nvPr>
        </p:nvSpPr>
        <p:spPr>
          <a:xfrm>
            <a:off x="6202324" y="2229105"/>
            <a:ext cx="5148429" cy="2397276"/>
          </a:xfrm>
        </p:spPr>
        <p:txBody>
          <a:bodyPr vert="horz" lIns="91440" tIns="45720" rIns="91440" bIns="45720" rtlCol="0" anchor="t">
            <a:normAutofit/>
          </a:bodyPr>
          <a:lstStyle/>
          <a:p>
            <a:pPr marL="0" indent="0" algn="just">
              <a:buNone/>
            </a:pPr>
            <a:r>
              <a:rPr lang="uk-UA" dirty="0">
                <a:ea typeface="+mn-lt"/>
                <a:cs typeface="+mn-lt"/>
              </a:rPr>
              <a:t>Запропоновані антикризові стратегічні заходи допоможуть стабілізувати та уникнути негативних наслідків від кризи спричиненої військовим станом.</a:t>
            </a:r>
            <a:endParaRPr lang="uk-UA">
              <a:cs typeface="Calibri" panose="020F0502020204030204"/>
            </a:endParaRPr>
          </a:p>
        </p:txBody>
      </p:sp>
    </p:spTree>
    <p:extLst>
      <p:ext uri="{BB962C8B-B14F-4D97-AF65-F5344CB8AC3E}">
        <p14:creationId xmlns:p14="http://schemas.microsoft.com/office/powerpoint/2010/main" val="161430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4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Rectangle 5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Box 3">
            <a:extLst>
              <a:ext uri="{FF2B5EF4-FFF2-40B4-BE49-F238E27FC236}">
                <a16:creationId xmlns:a16="http://schemas.microsoft.com/office/drawing/2014/main" id="{FF149B75-E065-EBDF-4349-9B4EFA7DD9D2}"/>
              </a:ext>
            </a:extLst>
          </p:cNvPr>
          <p:cNvSpPr txBox="1"/>
          <p:nvPr/>
        </p:nvSpPr>
        <p:spPr>
          <a:xfrm>
            <a:off x="3315031" y="1380754"/>
            <a:ext cx="5561938" cy="251351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6000" b="1" i="1" kern="1200">
                <a:solidFill>
                  <a:schemeClr val="tx1"/>
                </a:solidFill>
                <a:latin typeface="+mj-lt"/>
                <a:ea typeface="+mj-ea"/>
                <a:cs typeface="+mj-cs"/>
              </a:rPr>
              <a:t>Дякую за увагу! </a:t>
            </a:r>
          </a:p>
        </p:txBody>
      </p:sp>
      <p:sp>
        <p:nvSpPr>
          <p:cNvPr id="57" name="Arc 5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Oval 5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57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Місце для вмісту 2">
            <a:extLst>
              <a:ext uri="{FF2B5EF4-FFF2-40B4-BE49-F238E27FC236}">
                <a16:creationId xmlns:a16="http://schemas.microsoft.com/office/drawing/2014/main" id="{7A38F36C-CA58-B9B5-A536-070576A2F5B2}"/>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lgn="just">
              <a:buNone/>
            </a:pPr>
            <a:r>
              <a:rPr lang="uk-UA" dirty="0">
                <a:ea typeface="+mn-lt"/>
                <a:cs typeface="+mn-lt"/>
              </a:rPr>
              <a:t>В умовах сьогодення суть антикризового управління гостро постає, так як військовий стан, на даний момент, є основною причиною ймовірності банкрутства підприємств. Багато вітчизняних підприємств постраждали внаслідок ракетних обстрілів, від жорстоких дій в тимчасово окупованих територіях, вони були змушені або закритись, або тимчасово припинити діяльність.</a:t>
            </a:r>
            <a:endParaRPr lang="uk-UA" dirty="0">
              <a:cs typeface="Calibri" panose="020F0502020204030204"/>
            </a:endParaRPr>
          </a:p>
        </p:txBody>
      </p:sp>
    </p:spTree>
    <p:extLst>
      <p:ext uri="{BB962C8B-B14F-4D97-AF65-F5344CB8AC3E}">
        <p14:creationId xmlns:p14="http://schemas.microsoft.com/office/powerpoint/2010/main" val="456980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Місце для вмісту 2">
            <a:extLst>
              <a:ext uri="{FF2B5EF4-FFF2-40B4-BE49-F238E27FC236}">
                <a16:creationId xmlns:a16="http://schemas.microsoft.com/office/drawing/2014/main" id="{571A5DB0-A0BE-27F1-8543-6BA0A84F630B}"/>
              </a:ext>
            </a:extLst>
          </p:cNvPr>
          <p:cNvSpPr>
            <a:spLocks noGrp="1"/>
          </p:cNvSpPr>
          <p:nvPr>
            <p:ph idx="1"/>
          </p:nvPr>
        </p:nvSpPr>
        <p:spPr>
          <a:xfrm>
            <a:off x="896816" y="1259010"/>
            <a:ext cx="10515600" cy="4351338"/>
          </a:xfrm>
        </p:spPr>
        <p:txBody>
          <a:bodyPr vert="horz" lIns="91440" tIns="45720" rIns="91440" bIns="45720" rtlCol="0" anchor="t">
            <a:normAutofit/>
          </a:bodyPr>
          <a:lstStyle/>
          <a:p>
            <a:pPr marL="0" indent="0">
              <a:buNone/>
            </a:pPr>
            <a:r>
              <a:rPr lang="uk-UA" dirty="0">
                <a:ea typeface="+mn-lt"/>
                <a:cs typeface="+mn-lt"/>
              </a:rPr>
              <a:t>Економіка країни значно погіршилась, підприємства впадають в кризу, що веде до ще більшого спаду економіки. Підприємства переглядають план дій на майбутнє та утримуються від необміркованих дій, аби не стояти на межі банкрутства. Зовнішні чинники наразі найбільше впливають на можливість розвитку підприємства та взагалі залишатись конкурентоздатними та рентабельними. Тому, важливість антикризового стратегічного планування доведена багатьма факторами</a:t>
            </a:r>
            <a:endParaRPr lang="uk-UA" dirty="0">
              <a:cs typeface="Calibri" panose="020F0502020204030204"/>
            </a:endParaRPr>
          </a:p>
        </p:txBody>
      </p:sp>
    </p:spTree>
    <p:extLst>
      <p:ext uri="{BB962C8B-B14F-4D97-AF65-F5344CB8AC3E}">
        <p14:creationId xmlns:p14="http://schemas.microsoft.com/office/powerpoint/2010/main" val="620581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Місце для вмісту 2">
            <a:extLst>
              <a:ext uri="{FF2B5EF4-FFF2-40B4-BE49-F238E27FC236}">
                <a16:creationId xmlns:a16="http://schemas.microsoft.com/office/drawing/2014/main" id="{4AC5516D-7AB9-9C78-7DCA-07065E1198EC}"/>
              </a:ext>
            </a:extLst>
          </p:cNvPr>
          <p:cNvSpPr>
            <a:spLocks noGrp="1"/>
          </p:cNvSpPr>
          <p:nvPr>
            <p:ph idx="1"/>
          </p:nvPr>
        </p:nvSpPr>
        <p:spPr>
          <a:xfrm>
            <a:off x="828431" y="848702"/>
            <a:ext cx="10515600" cy="4351338"/>
          </a:xfrm>
        </p:spPr>
        <p:txBody>
          <a:bodyPr vert="horz" lIns="91440" tIns="45720" rIns="91440" bIns="45720" rtlCol="0" anchor="t">
            <a:normAutofit/>
          </a:bodyPr>
          <a:lstStyle/>
          <a:p>
            <a:pPr marL="0" indent="0" algn="just">
              <a:buNone/>
            </a:pPr>
            <a:r>
              <a:rPr lang="uk-UA" sz="2600" dirty="0">
                <a:ea typeface="+mn-lt"/>
                <a:cs typeface="+mn-lt"/>
              </a:rPr>
              <a:t>Сучасні виклики (військовий стан, дотримання карантинних умов спричинених корона вірусною хворобою) підприємство не має достатнього потенціалу для розвитку, та поступово входить в кризовий стан, погіршується тенденція отримання чистого прибутку, сфера фінансів та маркетингу страждає від кризи. Стан кризи насамперед непередбачуваний і тому допускати занурення підприємства в глибоку кризу є насамперед «вбивством» підприємства.</a:t>
            </a:r>
            <a:br>
              <a:rPr lang="uk-UA" sz="2600" dirty="0">
                <a:ea typeface="+mn-lt"/>
                <a:cs typeface="+mn-lt"/>
              </a:rPr>
            </a:br>
            <a:r>
              <a:rPr lang="uk-UA" sz="2600" dirty="0">
                <a:ea typeface="+mn-lt"/>
                <a:cs typeface="+mn-lt"/>
              </a:rPr>
              <a:t>Варто зазначити, що найбільш ефективне антикризове управління є на ранньому етапі кризи, тому підприємствам потрібно регулярно проводити дослідження фінансового стану, економічної безпеки, конкурентний аналіз, проводити порівняння показників ефективності</a:t>
            </a:r>
            <a:endParaRPr lang="uk-UA" sz="2600">
              <a:cs typeface="Calibri" panose="020F0502020204030204"/>
            </a:endParaRPr>
          </a:p>
        </p:txBody>
      </p:sp>
    </p:spTree>
    <p:extLst>
      <p:ext uri="{BB962C8B-B14F-4D97-AF65-F5344CB8AC3E}">
        <p14:creationId xmlns:p14="http://schemas.microsoft.com/office/powerpoint/2010/main" val="135395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Місце для вмісту 2">
            <a:extLst>
              <a:ext uri="{FF2B5EF4-FFF2-40B4-BE49-F238E27FC236}">
                <a16:creationId xmlns:a16="http://schemas.microsoft.com/office/drawing/2014/main" id="{2FFFAAED-7712-C471-193E-2B08E1466C5A}"/>
              </a:ext>
            </a:extLst>
          </p:cNvPr>
          <p:cNvSpPr>
            <a:spLocks noGrp="1"/>
          </p:cNvSpPr>
          <p:nvPr>
            <p:ph idx="1"/>
          </p:nvPr>
        </p:nvSpPr>
        <p:spPr>
          <a:xfrm>
            <a:off x="945661" y="926856"/>
            <a:ext cx="10447216" cy="5298953"/>
          </a:xfrm>
        </p:spPr>
        <p:txBody>
          <a:bodyPr vert="horz" lIns="91440" tIns="45720" rIns="91440" bIns="45720" rtlCol="0" anchor="t">
            <a:noAutofit/>
          </a:bodyPr>
          <a:lstStyle/>
          <a:p>
            <a:pPr marL="0" indent="0" algn="just">
              <a:buNone/>
            </a:pPr>
            <a:r>
              <a:rPr lang="uk-UA" dirty="0">
                <a:ea typeface="+mn-lt"/>
                <a:cs typeface="+mn-lt"/>
              </a:rPr>
              <a:t>На базі ТОВ «Бердичівський пивоварний завод» було проведено дослідження та побудова стратегічного плану в умовах кризи. Підприємство весь час активно вело свою господарську діяльність, було фінансово стійким. Під час військового стану та пандемії прибутковість підприємства значно знизилась, рентабельність впала понад 50%. Ціни на продукцію значно зросли та стали одними з найвищих на ринку на відміну від ситуації, яка склалася 2 роки тому .</a:t>
            </a:r>
            <a:br>
              <a:rPr lang="uk-UA" dirty="0">
                <a:ea typeface="+mn-lt"/>
                <a:cs typeface="+mn-lt"/>
              </a:rPr>
            </a:br>
            <a:r>
              <a:rPr lang="uk-UA" dirty="0">
                <a:ea typeface="+mn-lt"/>
                <a:cs typeface="+mn-lt"/>
              </a:rPr>
              <a:t>Кількість точок збуту зменшилась внаслідок ускладнень транспортування, окупації територій та введення тимчасової заборони на продаж алкогольної продукції. Внаслідок кризи, яка склалася за рахунок зовнішніх факторів підприємству було запропоновано обрати захисну стратегію так як на даний час найважливіше це вистояти та мінімізувати збитки.</a:t>
            </a:r>
            <a:endParaRPr lang="uk-UA">
              <a:cs typeface="Calibri" panose="020F0502020204030204"/>
            </a:endParaRPr>
          </a:p>
        </p:txBody>
      </p:sp>
    </p:spTree>
    <p:extLst>
      <p:ext uri="{BB962C8B-B14F-4D97-AF65-F5344CB8AC3E}">
        <p14:creationId xmlns:p14="http://schemas.microsoft.com/office/powerpoint/2010/main" val="218040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C5C19B49-AEB5-BCFA-5B17-3F1E563C57DA}"/>
              </a:ext>
            </a:extLst>
          </p:cNvPr>
          <p:cNvSpPr>
            <a:spLocks noGrp="1"/>
          </p:cNvSpPr>
          <p:nvPr>
            <p:ph idx="1"/>
          </p:nvPr>
        </p:nvSpPr>
        <p:spPr>
          <a:xfrm>
            <a:off x="652586" y="421282"/>
            <a:ext cx="3816096" cy="5657988"/>
          </a:xfrm>
        </p:spPr>
        <p:txBody>
          <a:bodyPr vert="horz" lIns="91440" tIns="45720" rIns="91440" bIns="45720" rtlCol="0" anchor="t">
            <a:noAutofit/>
          </a:bodyPr>
          <a:lstStyle/>
          <a:p>
            <a:pPr marL="0" indent="0" algn="just">
              <a:buNone/>
            </a:pPr>
            <a:r>
              <a:rPr lang="uk-UA" sz="2000" i="1" u="sng" dirty="0">
                <a:ea typeface="+mn-lt"/>
                <a:cs typeface="+mn-lt"/>
              </a:rPr>
              <a:t>ТОВ «Бердичівський пивоварний завод» підприємство </a:t>
            </a:r>
            <a:r>
              <a:rPr lang="uk-UA" sz="2000" i="1" u="sng" dirty="0">
                <a:ea typeface="+mn-lt"/>
                <a:cs typeface="+mn-lt"/>
                <a:hlinkClick r:id="rId2">
                  <a:extLst>
                    <a:ext uri="{A12FA001-AC4F-418D-AE19-62706E023703}">
                      <ahyp:hlinkClr xmlns:ahyp="http://schemas.microsoft.com/office/drawing/2018/hyperlinkcolor" val="tx"/>
                    </a:ext>
                  </a:extLst>
                </a:hlinkClick>
              </a:rPr>
              <a:t>харчової промисловості</a:t>
            </a:r>
            <a:r>
              <a:rPr lang="uk-UA" sz="2000" i="1" u="sng" dirty="0">
                <a:ea typeface="+mn-lt"/>
                <a:cs typeface="+mn-lt"/>
              </a:rPr>
              <a:t> України, зайняте у сфері виробництва та збуту продукції </a:t>
            </a:r>
            <a:r>
              <a:rPr lang="uk-UA" sz="2000" i="1" u="sng" dirty="0">
                <a:ea typeface="+mn-lt"/>
                <a:cs typeface="+mn-lt"/>
                <a:hlinkClick r:id="rId3">
                  <a:extLst>
                    <a:ext uri="{A12FA001-AC4F-418D-AE19-62706E023703}">
                      <ahyp:hlinkClr xmlns:ahyp="http://schemas.microsoft.com/office/drawing/2018/hyperlinkcolor" val="tx"/>
                    </a:ext>
                  </a:extLst>
                </a:hlinkClick>
              </a:rPr>
              <a:t>броварства</a:t>
            </a:r>
            <a:r>
              <a:rPr lang="uk-UA" sz="2000" i="1" u="sng" dirty="0">
                <a:ea typeface="+mn-lt"/>
                <a:cs typeface="+mn-lt"/>
              </a:rPr>
              <a:t>, яке було засновано ще у далекому 1861 році.</a:t>
            </a:r>
            <a:endParaRPr lang="uk-UA" sz="2000" i="1" u="sng">
              <a:cs typeface="Calibri" panose="020F0502020204030204"/>
            </a:endParaRPr>
          </a:p>
          <a:p>
            <a:pPr marL="0" indent="0" algn="just">
              <a:buNone/>
            </a:pPr>
            <a:r>
              <a:rPr lang="uk-UA" sz="2000" dirty="0">
                <a:ea typeface="+mn-lt"/>
                <a:cs typeface="+mn-lt"/>
              </a:rPr>
              <a:t>З самого початку заснування, пивоварня виготовляє легендарне живе пиво за класичною старовиною технологією.</a:t>
            </a:r>
            <a:endParaRPr lang="uk-UA" sz="2000">
              <a:cs typeface="Calibri" panose="020F0502020204030204"/>
            </a:endParaRPr>
          </a:p>
          <a:p>
            <a:pPr marL="0" indent="0" algn="just">
              <a:buNone/>
            </a:pPr>
            <a:r>
              <a:rPr lang="uk-UA" sz="2000" dirty="0">
                <a:ea typeface="+mn-lt"/>
                <a:cs typeface="+mn-lt"/>
              </a:rPr>
              <a:t>Завдяки 4 ступеням фільтрації, пиво не проходить процес пастеризації та в напій не додаються жодні консерванти - це, в свою чергу, забезпечує гарантовану якість та стійкість пива.</a:t>
            </a:r>
            <a:endParaRPr lang="uk-UA" sz="2000">
              <a:cs typeface="Calibri"/>
            </a:endParaRPr>
          </a:p>
        </p:txBody>
      </p:sp>
      <p:pic>
        <p:nvPicPr>
          <p:cNvPr id="5" name="Рисунок 5" descr="Зображення, що містить пляшка, стіл, їжа, у приміщенні&#10;&#10;Опис створено автоматично">
            <a:extLst>
              <a:ext uri="{FF2B5EF4-FFF2-40B4-BE49-F238E27FC236}">
                <a16:creationId xmlns:a16="http://schemas.microsoft.com/office/drawing/2014/main" id="{2A80F1C4-1D3E-5387-7EC6-294E06497A5C}"/>
              </a:ext>
            </a:extLst>
          </p:cNvPr>
          <p:cNvPicPr>
            <a:picLocks noChangeAspect="1"/>
          </p:cNvPicPr>
          <p:nvPr/>
        </p:nvPicPr>
        <p:blipFill rotWithShape="1">
          <a:blip r:embed="rId4"/>
          <a:srcRect t="24188" r="-1" b="7307"/>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2" name="Рисунок 5" descr="Зображення, що містить текст&#10;&#10;Опис створено автоматично">
            <a:extLst>
              <a:ext uri="{FF2B5EF4-FFF2-40B4-BE49-F238E27FC236}">
                <a16:creationId xmlns:a16="http://schemas.microsoft.com/office/drawing/2014/main" id="{9D928E47-6B7B-9DB6-0B37-DB520941094E}"/>
              </a:ext>
            </a:extLst>
          </p:cNvPr>
          <p:cNvPicPr>
            <a:picLocks noChangeAspect="1"/>
          </p:cNvPicPr>
          <p:nvPr/>
        </p:nvPicPr>
        <p:blipFill rotWithShape="1">
          <a:blip r:embed="rId5"/>
          <a:srcRect t="4364"/>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2922721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45DF47C-809D-5836-9726-E7A212ADE6C6}"/>
              </a:ext>
            </a:extLst>
          </p:cNvPr>
          <p:cNvSpPr>
            <a:spLocks noGrp="1"/>
          </p:cNvSpPr>
          <p:nvPr>
            <p:ph type="title"/>
          </p:nvPr>
        </p:nvSpPr>
        <p:spPr>
          <a:xfrm>
            <a:off x="956826" y="1112969"/>
            <a:ext cx="3937298" cy="4166010"/>
          </a:xfrm>
        </p:spPr>
        <p:txBody>
          <a:bodyPr>
            <a:normAutofit/>
          </a:bodyPr>
          <a:lstStyle/>
          <a:p>
            <a:pPr algn="just"/>
            <a:r>
              <a:rPr lang="uk-UA" sz="3100" dirty="0">
                <a:solidFill>
                  <a:srgbClr val="FFFFFF"/>
                </a:solidFill>
                <a:latin typeface="Calibri"/>
                <a:cs typeface="Calibri"/>
              </a:rPr>
              <a:t>В цілях антикризового управління підприємству було запропоновано наступні заходи: </a:t>
            </a:r>
            <a:endParaRPr lang="uk-UA" sz="3100" dirty="0">
              <a:solidFill>
                <a:srgbClr val="FFFFFF"/>
              </a:solidFill>
              <a:cs typeface="Calibri Light" panose="020F0302020204030204"/>
            </a:endParaRPr>
          </a:p>
        </p:txBody>
      </p:sp>
      <p:sp>
        <p:nvSpPr>
          <p:cNvPr id="28"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0"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Місце для вмісту 2">
            <a:extLst>
              <a:ext uri="{FF2B5EF4-FFF2-40B4-BE49-F238E27FC236}">
                <a16:creationId xmlns:a16="http://schemas.microsoft.com/office/drawing/2014/main" id="{37BC7AD4-320B-2E08-3FDB-C3A479283FFE}"/>
              </a:ext>
            </a:extLst>
          </p:cNvPr>
          <p:cNvSpPr>
            <a:spLocks noGrp="1"/>
          </p:cNvSpPr>
          <p:nvPr>
            <p:ph idx="1"/>
          </p:nvPr>
        </p:nvSpPr>
        <p:spPr>
          <a:xfrm>
            <a:off x="6096000" y="820880"/>
            <a:ext cx="5257799" cy="4889350"/>
          </a:xfrm>
        </p:spPr>
        <p:txBody>
          <a:bodyPr vert="horz" lIns="91440" tIns="45720" rIns="91440" bIns="45720" rtlCol="0" anchor="t">
            <a:normAutofit/>
          </a:bodyPr>
          <a:lstStyle/>
          <a:p>
            <a:pPr marL="0" indent="0">
              <a:buNone/>
            </a:pPr>
            <a:endParaRPr lang="uk-UA" sz="2600">
              <a:cs typeface="Calibri"/>
            </a:endParaRPr>
          </a:p>
          <a:p>
            <a:pPr algn="just">
              <a:buFont typeface="Wingdings" panose="020B0604020202020204" pitchFamily="34" charset="0"/>
              <a:buChar char="v"/>
            </a:pPr>
            <a:r>
              <a:rPr lang="uk-UA" sz="2600" dirty="0">
                <a:ea typeface="+mn-lt"/>
                <a:cs typeface="+mn-lt"/>
              </a:rPr>
              <a:t>перегляд можливості зміни постачальник (так як рентабельність впала, ціни значно зросли); </a:t>
            </a:r>
          </a:p>
          <a:p>
            <a:pPr algn="just">
              <a:buFont typeface="Wingdings" panose="020B0604020202020204" pitchFamily="34" charset="0"/>
              <a:buChar char="v"/>
            </a:pPr>
            <a:r>
              <a:rPr lang="uk-UA" sz="2600" dirty="0">
                <a:ea typeface="+mn-lt"/>
                <a:cs typeface="+mn-lt"/>
              </a:rPr>
              <a:t>пошук можливості додаткового фінансування (грантові кошти);</a:t>
            </a:r>
          </a:p>
          <a:p>
            <a:pPr algn="just">
              <a:buFont typeface="Wingdings" panose="020B0604020202020204" pitchFamily="34" charset="0"/>
              <a:buChar char="v"/>
            </a:pPr>
            <a:r>
              <a:rPr lang="uk-UA" sz="2600" dirty="0">
                <a:ea typeface="+mn-lt"/>
                <a:cs typeface="+mn-lt"/>
              </a:rPr>
              <a:t> максимально заощадити адміністративні витрати; </a:t>
            </a:r>
          </a:p>
          <a:p>
            <a:pPr algn="just">
              <a:buFont typeface="Wingdings" panose="020B0604020202020204" pitchFamily="34" charset="0"/>
              <a:buChar char="v"/>
            </a:pPr>
            <a:r>
              <a:rPr lang="uk-UA" sz="2600" dirty="0">
                <a:ea typeface="+mn-lt"/>
                <a:cs typeface="+mn-lt"/>
              </a:rPr>
              <a:t>закупівля генераторів для безперебійної роботи підприємства.</a:t>
            </a:r>
            <a:endParaRPr lang="uk-UA" sz="2600" dirty="0">
              <a:cs typeface="Calibri"/>
            </a:endParaRPr>
          </a:p>
        </p:txBody>
      </p:sp>
      <p:sp>
        <p:nvSpPr>
          <p:cNvPr id="31"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2"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8288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5E56A0CF-0FBD-2353-393C-529D95811381}"/>
              </a:ext>
            </a:extLst>
          </p:cNvPr>
          <p:cNvSpPr>
            <a:spLocks noGrp="1"/>
          </p:cNvSpPr>
          <p:nvPr>
            <p:ph type="title"/>
          </p:nvPr>
        </p:nvSpPr>
        <p:spPr>
          <a:xfrm>
            <a:off x="838200" y="365125"/>
            <a:ext cx="10515600" cy="1325563"/>
          </a:xfrm>
        </p:spPr>
        <p:txBody>
          <a:bodyPr>
            <a:normAutofit/>
          </a:bodyPr>
          <a:lstStyle/>
          <a:p>
            <a:r>
              <a:rPr lang="uk-UA" err="1">
                <a:latin typeface="Calibri"/>
                <a:cs typeface="Calibri"/>
              </a:rPr>
              <a:t>Вибор</a:t>
            </a:r>
            <a:r>
              <a:rPr lang="uk-UA">
                <a:latin typeface="Calibri"/>
                <a:cs typeface="Calibri"/>
              </a:rPr>
              <a:t> постачальника для ТОВ «Бердичівський пивоварний завод»</a:t>
            </a:r>
            <a:endParaRPr lang="uk-UA">
              <a:cs typeface="Calibri Light" panose="020F0302020204030204"/>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Місце для вмісту 2">
            <a:extLst>
              <a:ext uri="{FF2B5EF4-FFF2-40B4-BE49-F238E27FC236}">
                <a16:creationId xmlns:a16="http://schemas.microsoft.com/office/drawing/2014/main" id="{ED631083-B5CA-7CB9-FDDC-90A5A247C358}"/>
              </a:ext>
            </a:extLst>
          </p:cNvPr>
          <p:cNvSpPr>
            <a:spLocks noGrp="1"/>
          </p:cNvSpPr>
          <p:nvPr>
            <p:ph idx="1"/>
          </p:nvPr>
        </p:nvSpPr>
        <p:spPr>
          <a:xfrm>
            <a:off x="838200" y="1825625"/>
            <a:ext cx="10515600" cy="4581710"/>
          </a:xfrm>
        </p:spPr>
        <p:txBody>
          <a:bodyPr vert="horz" lIns="91440" tIns="45720" rIns="91440" bIns="45720" rtlCol="0" anchor="t">
            <a:normAutofit fontScale="92500" lnSpcReduction="10000"/>
          </a:bodyPr>
          <a:lstStyle/>
          <a:p>
            <a:pPr marL="0" indent="0" algn="just">
              <a:buNone/>
            </a:pPr>
            <a:r>
              <a:rPr lang="uk-UA" sz="2200" dirty="0">
                <a:ea typeface="+mn-lt"/>
                <a:cs typeface="+mn-lt"/>
              </a:rPr>
              <a:t> </a:t>
            </a:r>
            <a:r>
              <a:rPr lang="uk-UA" dirty="0">
                <a:ea typeface="+mn-lt"/>
                <a:cs typeface="+mn-lt"/>
              </a:rPr>
              <a:t>Особливістю вибору постачальника для ТОВ «Бердичівський пивоварний завод» є те, що підприємство має обмежений термін зберігання продукції 20-25 днів, тому потрібно якнайбільше скоротити терміни поставки.</a:t>
            </a:r>
            <a:br>
              <a:rPr lang="uk-UA" dirty="0">
                <a:ea typeface="+mn-lt"/>
                <a:cs typeface="+mn-lt"/>
              </a:rPr>
            </a:br>
            <a:r>
              <a:rPr lang="uk-UA" dirty="0">
                <a:ea typeface="+mn-lt"/>
                <a:cs typeface="+mn-lt"/>
              </a:rPr>
              <a:t>Однозначно варто переглянути постачальника, так як ціни різко збільшились. Потрібно обрати постачальника, який буде постачати в терміни та якісну продукцію, так як від цього залежить якість, смак, попит продукції, підвішує прибуток підприємства. При зміні постачальника можна скоротити обсяги витрати, втримувати цінову політику на певному рівні та підвищити рентабельність підприємства.</a:t>
            </a:r>
            <a:br>
              <a:rPr lang="uk-UA" dirty="0">
                <a:ea typeface="+mn-lt"/>
                <a:cs typeface="+mn-lt"/>
              </a:rPr>
            </a:br>
            <a:r>
              <a:rPr lang="uk-UA" dirty="0">
                <a:ea typeface="+mn-lt"/>
                <a:cs typeface="+mn-lt"/>
              </a:rPr>
              <a:t>Вибір постачальника варто робити на основі аналізу ринку постачальників продукції. Саме вибір оптимального постачальника є одним із основних заходів в системі антикризового управління для ТОВ «Бердичівський пивоварний завод».</a:t>
            </a:r>
            <a:endParaRPr lang="uk-UA" dirty="0">
              <a:cs typeface="Calibri" panose="020F0502020204030204"/>
            </a:endParaRPr>
          </a:p>
        </p:txBody>
      </p:sp>
    </p:spTree>
    <p:extLst>
      <p:ext uri="{BB962C8B-B14F-4D97-AF65-F5344CB8AC3E}">
        <p14:creationId xmlns:p14="http://schemas.microsoft.com/office/powerpoint/2010/main" val="1095848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Місце для вмісту 2">
            <a:extLst>
              <a:ext uri="{FF2B5EF4-FFF2-40B4-BE49-F238E27FC236}">
                <a16:creationId xmlns:a16="http://schemas.microsoft.com/office/drawing/2014/main" id="{385A6542-3703-8C6C-5BC9-5AEE1FBF9672}"/>
              </a:ext>
            </a:extLst>
          </p:cNvPr>
          <p:cNvSpPr>
            <a:spLocks noGrp="1"/>
          </p:cNvSpPr>
          <p:nvPr>
            <p:ph idx="1"/>
          </p:nvPr>
        </p:nvSpPr>
        <p:spPr>
          <a:xfrm>
            <a:off x="244549" y="1710439"/>
            <a:ext cx="5543989" cy="4466524"/>
          </a:xfrm>
        </p:spPr>
        <p:txBody>
          <a:bodyPr vert="horz" lIns="91440" tIns="45720" rIns="91440" bIns="45720" rtlCol="0" anchor="t">
            <a:normAutofit/>
          </a:bodyPr>
          <a:lstStyle/>
          <a:p>
            <a:pPr marL="0" indent="0" algn="just">
              <a:buNone/>
            </a:pPr>
            <a:r>
              <a:rPr lang="uk-UA" dirty="0">
                <a:ea typeface="+mn-lt"/>
                <a:cs typeface="+mn-lt"/>
              </a:rPr>
              <a:t>Підприємству рекомендовано переглянути можливість випуску безалкогольної продукції, з використанням власної артезіанської свердловина, приміщення для встановлення обладнання для безалкогольної продукції.</a:t>
            </a:r>
            <a:endParaRPr lang="uk-UA" dirty="0">
              <a:cs typeface="Calibri" panose="020F0502020204030204"/>
            </a:endParaRPr>
          </a:p>
        </p:txBody>
      </p:sp>
      <p:pic>
        <p:nvPicPr>
          <p:cNvPr id="5" name="Рисунок 5" descr="Зображення, що містить текст&#10;&#10;Опис створено автоматично">
            <a:extLst>
              <a:ext uri="{FF2B5EF4-FFF2-40B4-BE49-F238E27FC236}">
                <a16:creationId xmlns:a16="http://schemas.microsoft.com/office/drawing/2014/main" id="{4CF3898C-CD33-8CE6-CA0E-C539F98EA702}"/>
              </a:ext>
            </a:extLst>
          </p:cNvPr>
          <p:cNvPicPr>
            <a:picLocks noChangeAspect="1"/>
          </p:cNvPicPr>
          <p:nvPr/>
        </p:nvPicPr>
        <p:blipFill rotWithShape="1">
          <a:blip r:embed="rId2"/>
          <a:srcRect l="34654" r="2" b="2"/>
          <a:stretch/>
        </p:blipFill>
        <p:spPr>
          <a:xfrm>
            <a:off x="5917910" y="592032"/>
            <a:ext cx="6274090" cy="626596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4"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DAB3B48-6D60-55C6-096E-E4729A4D3197}"/>
              </a:ext>
            </a:extLst>
          </p:cNvPr>
          <p:cNvSpPr txBox="1"/>
          <p:nvPr/>
        </p:nvSpPr>
        <p:spPr>
          <a:xfrm>
            <a:off x="5080000" y="3897923"/>
            <a:ext cx="2743199"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uk-UA"/>
          </a:p>
        </p:txBody>
      </p:sp>
    </p:spTree>
    <p:extLst>
      <p:ext uri="{BB962C8B-B14F-4D97-AF65-F5344CB8AC3E}">
        <p14:creationId xmlns:p14="http://schemas.microsoft.com/office/powerpoint/2010/main" val="3652242879"/>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Широкий екран</PresentationFormat>
  <Paragraphs>0</Paragraphs>
  <Slides>13</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13</vt:i4>
      </vt:variant>
    </vt:vector>
  </HeadingPairs>
  <TitlesOfParts>
    <vt:vector size="14" baseType="lpstr">
      <vt:lpstr>Тема Office</vt:lpstr>
      <vt:lpstr>АНТИКРИЗОВІ СТРАТЕГІЧНІ ЗАХОДИ ПІДПРИЄМСТВА </vt:lpstr>
      <vt:lpstr>Презентація PowerPoint</vt:lpstr>
      <vt:lpstr>Презентація PowerPoint</vt:lpstr>
      <vt:lpstr>Презентація PowerPoint</vt:lpstr>
      <vt:lpstr>Презентація PowerPoint</vt:lpstr>
      <vt:lpstr>Презентація PowerPoint</vt:lpstr>
      <vt:lpstr>В цілях антикризового управління підприємству було запропоновано наступні заходи: </vt:lpstr>
      <vt:lpstr>Вибор постачальника для ТОВ «Бердичівський пивоварний завод»</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
  <cp:lastModifiedBy/>
  <cp:revision>210</cp:revision>
  <dcterms:created xsi:type="dcterms:W3CDTF">2023-03-29T13:43:27Z</dcterms:created>
  <dcterms:modified xsi:type="dcterms:W3CDTF">2023-03-29T15:26:37Z</dcterms:modified>
</cp:coreProperties>
</file>